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59" r:id="rId7"/>
    <p:sldId id="267" r:id="rId8"/>
    <p:sldId id="271" r:id="rId9"/>
    <p:sldId id="269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Roboto Light" panose="02000000000000000000" pitchFamily="2" charset="0"/>
      <p:regular r:id="rId19"/>
      <p:italic r:id="rId20"/>
    </p:embeddedFont>
    <p:embeddedFont>
      <p:font typeface="Roboto Medium" panose="02000000000000000000" pitchFamily="2" charset="0"/>
      <p:regular r:id="rId21"/>
      <p:italic r:id="rId2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sław Jusiak" initials="JJ" lastIdx="1" clrIdx="0">
    <p:extLst>
      <p:ext uri="{19B8F6BF-5375-455C-9EA6-DF929625EA0E}">
        <p15:presenceInfo xmlns:p15="http://schemas.microsoft.com/office/powerpoint/2012/main" userId="ec49fec8fe47e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3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919" autoAdjust="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31576-2D89-4077-BB9F-5DEE493AB718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DBF3F-7553-4CDB-9A1E-D7E00473AC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0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Kliknięcie przycisku "</a:t>
            </a:r>
            <a:r>
              <a:rPr lang="pl-PL" dirty="0">
                <a:highlight>
                  <a:srgbClr val="F36B3A"/>
                </a:highlight>
              </a:rPr>
              <a:t>Run in Postman</a:t>
            </a:r>
            <a:r>
              <a:rPr lang="pl-PL" dirty="0"/>
              <a:t>" po osadzeniu go na stronie, powoduje uruchomienie aplikacji </a:t>
            </a:r>
            <a:r>
              <a:rPr lang="pl-PL" dirty="0" err="1"/>
              <a:t>Postmana</a:t>
            </a:r>
            <a:r>
              <a:rPr lang="pl-PL" dirty="0"/>
              <a:t> i wczytanie kolekcji udostępnionej przez ten przycisk.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83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35472-3158-4DD2-9BE0-3C5FEAC8C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574C9A-C735-4A75-A271-F9CA83AAE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175898-03DC-42AE-8E83-CBF4D505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15D85D-D2D9-4C8E-B20C-DDF22F6B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72ABC3-1D38-4FCE-B378-2B71CD26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2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FB848-E8FE-4036-A7D3-26DC9085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33253D-F623-47AD-B6A6-8929D4F8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827D1-EE52-4DC4-B996-BE1B6276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52390A-461D-4E9E-929E-F2FB511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3F9A83-9CB5-46B8-A6BD-5334A201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4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A3C433D-05C9-47D7-AC9B-DAA3F6B7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119852B-63CB-432B-B70F-AEB789D3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F8472C-6487-4D0B-8B18-711B3BCB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80F222-E4C4-41D7-A31E-CAA0F1EA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CBD562-FD91-4221-A676-CE6E0A08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C21C3-9331-44AA-84C7-6C3D9D1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FE1A9D-4384-4E9C-909D-1AA11D4E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EA9484-D5BC-49F4-802E-5629D796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8242879-9ADB-4935-A49B-273BAFE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01B9051-4466-44EE-A510-28B11DCB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706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0723FB-4480-4D27-8249-B012788D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546297-6005-4E09-90A4-CD2907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12668D-BD45-4345-8E6C-20826F9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39D9AD-00C9-4155-AA34-2426E31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787EF2-5193-44C3-A359-43E46E93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38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D910E-CF5B-44AA-BD8B-18A7082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E5C723-0F00-4C48-B740-E71C7B298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7F9B186-35B7-4D47-BAC4-E9E376E02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7E37DB2-E095-42A0-8ED7-E246E60B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493C4-C79B-41E2-B611-6E3F8B2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53BA67A-85EC-4432-A5FF-C7CE1C18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97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C58369-9A80-43D5-923F-1E63337C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460D2BE-D728-43AB-904F-9544CE58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97FDD4-310D-4AD0-8B21-B04D07974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2BBFC6E-4321-4CCB-BA41-3346C71A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4FFEAEC-36C9-489F-92FD-536575B6E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FE0116B-82F1-45CE-BEC4-2E25041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5207DE0-7EC8-47E7-8848-183F8A5B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9B124DA-73E7-40A6-A4AB-FA150D2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8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16F889-9AE7-4359-8A81-6DAA2DF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5341385-1865-4614-9B7A-965849F9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FA2A4C6-9A5B-4626-85E2-BF674448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592A80D-13F8-4D00-B7CD-6815541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86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EF86ECC-D2FF-4546-A06E-530EB2B0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C7FE67B-E848-46FC-8AB2-B591EE62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521990-DA25-4353-A678-05FA0049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68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3D7005-932D-48F5-A10B-DDFF061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59A6F2-43B6-441C-A56F-8D60AB05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6E1380-E980-446D-9F2A-4F980727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A35C4E-8DDE-4C0B-A400-92CBFE2C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5BD0EB-1F17-4B56-8D9D-A280998F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61CEED6-58A1-4F48-B18A-8780E7D0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9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C5D42-DE56-46C6-B28D-16709A8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777E73B-972F-4B79-A35C-50AD72E3F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AF89D5-4904-4F9F-B59B-10682B4BA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DC90BF-54C5-41BE-9BF6-C3A2ABAD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E5004A-732E-4B25-BCB2-B2A369A5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9521B4-81B6-404F-B9AB-848A4592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6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3768A29-1D6E-43A6-AADD-F4117231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32622C-ED28-424F-8186-2567B8BA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6BD596-AB4C-45F5-81A5-3AA9AEA2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5B0915-E6FE-4987-A8E3-9EA09E220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BF8F19-F3AF-425F-AD9F-FC510C3A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48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1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>
            <a:extLst>
              <a:ext uri="{FF2B5EF4-FFF2-40B4-BE49-F238E27FC236}">
                <a16:creationId xmlns:a16="http://schemas.microsoft.com/office/drawing/2014/main" id="{FC55CAA9-6342-400D-8934-DFB5C06F0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488" y="1450587"/>
            <a:ext cx="7431088" cy="454063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B65A34-7D50-4155-AEB7-6CA76EDFA46C}"/>
              </a:ext>
            </a:extLst>
          </p:cNvPr>
          <p:cNvSpPr txBox="1"/>
          <p:nvPr/>
        </p:nvSpPr>
        <p:spPr>
          <a:xfrm>
            <a:off x="352424" y="1453374"/>
            <a:ext cx="360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Od klienta API</a:t>
            </a:r>
          </a:p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testów automatycznych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591595-BCEA-4F81-B1CA-79A8C5979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831615"/>
            <a:ext cx="266700" cy="2615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250DA6C-5498-4A10-8318-79247206A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444567"/>
            <a:ext cx="303277" cy="30327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A700A10-C5F7-4D7C-94AD-8AB07BA1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" y="5121555"/>
            <a:ext cx="289942" cy="285858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019EFBD-9BC0-4E02-B386-6726618C5B9D}"/>
              </a:ext>
            </a:extLst>
          </p:cNvPr>
          <p:cNvSpPr txBox="1"/>
          <p:nvPr/>
        </p:nvSpPr>
        <p:spPr>
          <a:xfrm>
            <a:off x="899532" y="3777734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Wygodny klient REST API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43FAFB4-0553-4394-B24C-814D9714ACB5}"/>
              </a:ext>
            </a:extLst>
          </p:cNvPr>
          <p:cNvSpPr txBox="1"/>
          <p:nvPr/>
        </p:nvSpPr>
        <p:spPr>
          <a:xfrm>
            <a:off x="899531" y="441153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Narzędzie projektowania API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0CDB2CF-1DB2-43BA-A380-61AA4C384891}"/>
              </a:ext>
            </a:extLst>
          </p:cNvPr>
          <p:cNvSpPr txBox="1"/>
          <p:nvPr/>
        </p:nvSpPr>
        <p:spPr>
          <a:xfrm>
            <a:off x="899531" y="507981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automatyczne API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438245A-FAC2-44B0-93B6-DBA6725B4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5781124"/>
            <a:ext cx="292609" cy="292609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89E436D-D420-484C-9ED8-69C35A202727}"/>
              </a:ext>
            </a:extLst>
          </p:cNvPr>
          <p:cNvSpPr txBox="1"/>
          <p:nvPr/>
        </p:nvSpPr>
        <p:spPr>
          <a:xfrm>
            <a:off x="899532" y="5742762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Współpraca i dokumentacja</a:t>
            </a:r>
          </a:p>
        </p:txBody>
      </p:sp>
    </p:spTree>
    <p:extLst>
      <p:ext uri="{BB962C8B-B14F-4D97-AF65-F5344CB8AC3E}">
        <p14:creationId xmlns:p14="http://schemas.microsoft.com/office/powerpoint/2010/main" val="282527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</p:spTree>
    <p:extLst>
      <p:ext uri="{BB962C8B-B14F-4D97-AF65-F5344CB8AC3E}">
        <p14:creationId xmlns:p14="http://schemas.microsoft.com/office/powerpoint/2010/main" val="221774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C657F-C8FF-41C4-8D3B-2F433E156612}"/>
              </a:ext>
            </a:extLst>
          </p:cNvPr>
          <p:cNvSpPr txBox="1"/>
          <p:nvPr/>
        </p:nvSpPr>
        <p:spPr>
          <a:xfrm>
            <a:off x="504825" y="1208246"/>
            <a:ext cx="58071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Kolekcje: znaczenie, współdzielenie, wersjonowanie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Obszary robocze: rodzaje, licencjonowanie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zmiennych i sposoby ich tworzenia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użycia zmiennych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dynamiczne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Praca z wieloma środowiskami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API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Zalety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Postmana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jako narzędzia do testów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asercji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Debugowanie w konsoli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Uruchamianie testów przy pomocy CLI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Drive Testing z plików JSON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Zdalne uruchamianie testów</a:t>
            </a:r>
          </a:p>
          <a:p>
            <a:pPr marL="742950" lvl="1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Integracja z Jenkinsem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Graficzna prezentacja danych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Serwery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mock</a:t>
            </a:r>
            <a:endParaRPr lang="pl-PL" dirty="0">
              <a:solidFill>
                <a:srgbClr val="F8F8F8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Dokumentacja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5DDDF3-52CA-4450-858A-8C12571632E6}"/>
              </a:ext>
            </a:extLst>
          </p:cNvPr>
          <p:cNvSpPr txBox="1"/>
          <p:nvPr/>
        </p:nvSpPr>
        <p:spPr>
          <a:xfrm>
            <a:off x="990600" y="304800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11" name="Grafika 10" descr="Monitor">
            <a:extLst>
              <a:ext uri="{FF2B5EF4-FFF2-40B4-BE49-F238E27FC236}">
                <a16:creationId xmlns:a16="http://schemas.microsoft.com/office/drawing/2014/main" id="{221509C7-51CB-484B-BD53-8C035F44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6425" y="766465"/>
            <a:ext cx="6238875" cy="6238875"/>
          </a:xfrm>
          <a:prstGeom prst="rect">
            <a:avLst/>
          </a:prstGeom>
        </p:spPr>
      </p:pic>
      <p:pic>
        <p:nvPicPr>
          <p:cNvPr id="13" name="Grafika 12" descr="Lista">
            <a:extLst>
              <a:ext uri="{FF2B5EF4-FFF2-40B4-BE49-F238E27FC236}">
                <a16:creationId xmlns:a16="http://schemas.microsoft.com/office/drawing/2014/main" id="{86E3C198-28B9-4340-BAA3-8B167D87F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374" y="2106661"/>
            <a:ext cx="2752725" cy="27527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0D64927-7980-4F93-9D40-9D5F6A197D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9" y="2716260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KOLEKCJE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597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 co tworzyć kolekcje?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69FF45-5195-4F87-8E75-3B2A82A6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245378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E624B8-4B6A-495D-979A-F1B0E9AE3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361089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1F9D60-5028-416B-91A9-8981ACE6F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522254"/>
            <a:ext cx="289942" cy="28585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899532" y="1987034"/>
            <a:ext cx="494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 pozwalają organizować żądania w grupy i podgrupy przy pomocy folderów. Zapobiega to konieczności przeszukiwania często używanych żądań w historii.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0F7424C-148E-4E98-95F6-8C7256F39CF4}"/>
              </a:ext>
            </a:extLst>
          </p:cNvPr>
          <p:cNvSpPr txBox="1"/>
          <p:nvPr/>
        </p:nvSpPr>
        <p:spPr>
          <a:xfrm>
            <a:off x="899531" y="3281400"/>
            <a:ext cx="5309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Dodawanie opisów do żądań, folderów i kolekcji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pozwala na stworzenie przejrzystej dokumentacji 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naszego API na podstawie zawartości kolekcji.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0226ED7-78AD-4894-96F9-CCADA9C7B89E}"/>
              </a:ext>
            </a:extLst>
          </p:cNvPr>
          <p:cNvSpPr txBox="1"/>
          <p:nvPr/>
        </p:nvSpPr>
        <p:spPr>
          <a:xfrm>
            <a:off x="899531" y="4203518"/>
            <a:ext cx="51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Zgrupowane żądania mogą zostać oskryptowane i uruchomione sekwencyjnie w celu przeprowadzenia  testów automatycznych API.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9D24F1D-D2F5-44FD-8D5D-0E3E7CA1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2820D67-DA86-42C3-9D8A-D3065C47280F}"/>
              </a:ext>
            </a:extLst>
          </p:cNvPr>
          <p:cNvSpPr txBox="1"/>
          <p:nvPr/>
        </p:nvSpPr>
        <p:spPr>
          <a:xfrm>
            <a:off x="899531" y="5171524"/>
            <a:ext cx="519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Dzięki skryptom dane mogą być przekazywane pomiędzy żądaniami z danej kolekcji, co pozwala na budowanie sekwencji żądań zgodnej z rzeczywistym wykorzystaniem API.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6E9685B-5C8E-4286-A49D-675FF485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326" y="1205724"/>
            <a:ext cx="5068945" cy="51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PRZESTRZENIE ROBOCZE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123824" y="2905809"/>
            <a:ext cx="698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przestrzeni roboczych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123824" y="1860716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Przestrzeń robocza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grupuje w jeden widok takie elementy jak kolekcje, środowiska, moki i monitoringi. Będąc zalogowanym na swoje konto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możemy tworzyć niezależne przestrzenie, co pozwala nam całkowicie odseparować wszystkie elementy wykorzystywane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dla danego projektu.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A1994D5-2E49-4A08-BBFF-AB6BF34D2683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 to jest przestrzeń robocza?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0B78126-26CC-4008-A438-39AE51374055}"/>
              </a:ext>
            </a:extLst>
          </p:cNvPr>
          <p:cNvSpPr/>
          <p:nvPr/>
        </p:nvSpPr>
        <p:spPr>
          <a:xfrm>
            <a:off x="123824" y="3673903"/>
            <a:ext cx="4095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(zasadniczo płatna)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A5EE7D4-F5C9-4967-AFBB-3F28514859A8}"/>
              </a:ext>
            </a:extLst>
          </p:cNvPr>
          <p:cNvSpPr txBox="1"/>
          <p:nvPr/>
        </p:nvSpPr>
        <p:spPr>
          <a:xfrm>
            <a:off x="123824" y="4441997"/>
            <a:ext cx="1150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 przestrzeń robocza jest w pełni darmowa i funkcjonalna. Nie ma ograniczeń ilości tworzonych przestrzeni, ani elementów, które przestrzeń może zawierać.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E1F279A-C7EF-41A2-ABE4-C5103C67A4D6}"/>
              </a:ext>
            </a:extLst>
          </p:cNvPr>
          <p:cNvSpPr txBox="1"/>
          <p:nvPr/>
        </p:nvSpPr>
        <p:spPr>
          <a:xfrm>
            <a:off x="123824" y="5210091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przestrzeń robocza pozwala dodatkowo na współdzielenie kolekcji pomiędzy różnych użytkowników. Wszelkie zmiany dokonywane w takiej współdzielonej kolekcji są automatycznie synchronizowane.</a:t>
            </a:r>
          </a:p>
        </p:txBody>
      </p:sp>
    </p:spTree>
    <p:extLst>
      <p:ext uri="{BB962C8B-B14F-4D97-AF65-F5344CB8AC3E}">
        <p14:creationId xmlns:p14="http://schemas.microsoft.com/office/powerpoint/2010/main" val="3499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WSPÓŁDZIELENIE KOLEKCJI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447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Sposoby współdzielenia kolekcji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AB1CE9-CBDC-45B7-97B8-8D8CAF425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23483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A380B2-CBA8-448F-A5F4-76B684A4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04904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F61F277-115A-4A58-BCE3-09A75BC2F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922304"/>
            <a:ext cx="289942" cy="28585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07F4910C-8F52-4153-A3A6-4C257C05983B}"/>
              </a:ext>
            </a:extLst>
          </p:cNvPr>
          <p:cNvSpPr txBox="1"/>
          <p:nvPr/>
        </p:nvSpPr>
        <p:spPr>
          <a:xfrm>
            <a:off x="899531" y="3081115"/>
            <a:ext cx="4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Współdzielenie kolekcji pomiędzy obszarami roboczymi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A83E715-432D-4F00-BDE7-6329C3E909AE}"/>
              </a:ext>
            </a:extLst>
          </p:cNvPr>
          <p:cNvSpPr txBox="1"/>
          <p:nvPr/>
        </p:nvSpPr>
        <p:spPr>
          <a:xfrm>
            <a:off x="927590" y="3871950"/>
            <a:ext cx="390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Osadzanie na stronie przycisku „Run in Postman”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6B17B85-0911-4909-85B3-DDECF7FFDF0D}"/>
              </a:ext>
            </a:extLst>
          </p:cNvPr>
          <p:cNvSpPr txBox="1"/>
          <p:nvPr/>
        </p:nvSpPr>
        <p:spPr>
          <a:xfrm>
            <a:off x="899531" y="4874780"/>
            <a:ext cx="40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Wygenerowanie publicznego linku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53C59A9B-41D7-42D0-9775-267161B22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2033922-483A-4A9C-8B2B-90989B485F18}"/>
              </a:ext>
            </a:extLst>
          </p:cNvPr>
          <p:cNvSpPr txBox="1"/>
          <p:nvPr/>
        </p:nvSpPr>
        <p:spPr>
          <a:xfrm>
            <a:off x="899531" y="5587021"/>
            <a:ext cx="29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Eksport do pliku JSON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5D007D-B1C3-498E-A9A1-72B0CAB96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172" y="1205724"/>
            <a:ext cx="7028187" cy="329732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7571377A-9A74-480B-A119-FF68B288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172" y="4741174"/>
            <a:ext cx="2069488" cy="13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C04E86D-7021-49B3-A46B-43C81F3E90D5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KONTROLA WERSJI KOLEKCJI</a:t>
            </a:r>
          </a:p>
        </p:txBody>
      </p:sp>
      <p:pic>
        <p:nvPicPr>
          <p:cNvPr id="2" name="Kontrola wersji">
            <a:hlinkClick r:id="" action="ppaction://media"/>
            <a:extLst>
              <a:ext uri="{FF2B5EF4-FFF2-40B4-BE49-F238E27FC236}">
                <a16:creationId xmlns:a16="http://schemas.microsoft.com/office/drawing/2014/main" id="{0278CDEA-1B3C-436F-B81A-B983A240C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025BE70-12F2-4BB5-8DE1-17D5EF70D680}"/>
              </a:ext>
            </a:extLst>
          </p:cNvPr>
          <p:cNvSpPr txBox="1"/>
          <p:nvPr/>
        </p:nvSpPr>
        <p:spPr>
          <a:xfrm>
            <a:off x="123823" y="3017646"/>
            <a:ext cx="780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i zasięg zmiennych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07468D-88F7-404F-A6E4-2CA35F52A500}"/>
              </a:ext>
            </a:extLst>
          </p:cNvPr>
          <p:cNvSpPr txBox="1"/>
          <p:nvPr/>
        </p:nvSpPr>
        <p:spPr>
          <a:xfrm>
            <a:off x="123824" y="1292545"/>
            <a:ext cx="1177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pozwalają na zapamiętywanie wartości i przekazywanie ich pomiędzy różnymi żądaniami. Odczytanie wartości zmiennej może zostać dokonane bezpośrednio w skrypcie, ale także w adresie URL żądania, a także jego nagłówkach czy części body. Pozwala to na budowanie scenariuszy testowych, w których dynamicznie tworzona wartość jest przekazywana pomiędzy kolejnymi żądaniami tak, jak ma to miejsce w aplikacji korzystającej z testowanego API.</a:t>
            </a:r>
          </a:p>
        </p:txBody>
      </p:sp>
      <p:pic>
        <p:nvPicPr>
          <p:cNvPr id="1026" name="Picture 2" descr="Variable Scope">
            <a:extLst>
              <a:ext uri="{FF2B5EF4-FFF2-40B4-BE49-F238E27FC236}">
                <a16:creationId xmlns:a16="http://schemas.microsoft.com/office/drawing/2014/main" id="{0A3B41B9-56BC-4FF8-B9E5-A979DAC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63" y="2769873"/>
            <a:ext cx="3660507" cy="3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4D377FF-C97C-45FA-A835-3E3C782C4FB5}"/>
              </a:ext>
            </a:extLst>
          </p:cNvPr>
          <p:cNvSpPr/>
          <p:nvPr/>
        </p:nvSpPr>
        <p:spPr>
          <a:xfrm>
            <a:off x="-292963" y="3929892"/>
            <a:ext cx="8217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Globalne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niezależne od obszaru roboczego, środowiska czy kolekcji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Kolekcji 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tworzone przy uruchamianiu kolekcji, niezależne od środowiska, bardzo rzadko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Środowiskowe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Najczęściej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Lokalne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- przestają istnieć po wykonaniu żądania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Danych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istnieją tylko w przypadku testów sterowanych danymi</a:t>
            </a:r>
          </a:p>
        </p:txBody>
      </p:sp>
    </p:spTree>
    <p:extLst>
      <p:ext uri="{BB962C8B-B14F-4D97-AF65-F5344CB8AC3E}">
        <p14:creationId xmlns:p14="http://schemas.microsoft.com/office/powerpoint/2010/main" val="132960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4" name="Tworzenie zmiennych globalnych i srodowiskowych">
            <a:hlinkClick r:id="" action="ppaction://media"/>
            <a:extLst>
              <a:ext uri="{FF2B5EF4-FFF2-40B4-BE49-F238E27FC236}">
                <a16:creationId xmlns:a16="http://schemas.microsoft.com/office/drawing/2014/main" id="{37F84019-F92B-4359-A2BC-252D24CF6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07468D-88F7-404F-A6E4-2CA35F52A500}"/>
              </a:ext>
            </a:extLst>
          </p:cNvPr>
          <p:cNvSpPr txBox="1"/>
          <p:nvPr/>
        </p:nvSpPr>
        <p:spPr>
          <a:xfrm>
            <a:off x="265866" y="2069288"/>
            <a:ext cx="1027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Jeżeli mamy </a:t>
            </a:r>
            <a:endParaRPr lang="pl-PL" dirty="0">
              <a:solidFill>
                <a:srgbClr val="F36B3A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51BF5C2-851F-4BD2-8617-8A37F1529EA6}"/>
              </a:ext>
            </a:extLst>
          </p:cNvPr>
          <p:cNvSpPr txBox="1"/>
          <p:nvPr/>
        </p:nvSpPr>
        <p:spPr>
          <a:xfrm>
            <a:off x="265866" y="1256294"/>
            <a:ext cx="780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Jak działa zasięg zmiennych?</a:t>
            </a:r>
          </a:p>
        </p:txBody>
      </p:sp>
    </p:spTree>
    <p:extLst>
      <p:ext uri="{BB962C8B-B14F-4D97-AF65-F5344CB8AC3E}">
        <p14:creationId xmlns:p14="http://schemas.microsoft.com/office/powerpoint/2010/main" val="408959559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466</Words>
  <Application>Microsoft Office PowerPoint</Application>
  <PresentationFormat>Panoramiczny</PresentationFormat>
  <Paragraphs>61</Paragraphs>
  <Slides>10</Slides>
  <Notes>1</Notes>
  <HiddenSlides>0</HiddenSlides>
  <MMClips>2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Roboto Medium</vt:lpstr>
      <vt:lpstr>Arial</vt:lpstr>
      <vt:lpstr>Calibri</vt:lpstr>
      <vt:lpstr>Roboto Light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Jarosław Jusiak</dc:creator>
  <cp:lastModifiedBy>Jarosław Jusiak</cp:lastModifiedBy>
  <cp:revision>42</cp:revision>
  <dcterms:created xsi:type="dcterms:W3CDTF">2020-01-01T15:23:01Z</dcterms:created>
  <dcterms:modified xsi:type="dcterms:W3CDTF">2020-01-13T09:36:20Z</dcterms:modified>
</cp:coreProperties>
</file>